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2" r:id="rId1"/>
    <p:sldMasterId id="2147483654" r:id="rId2"/>
    <p:sldMasterId id="2147483656" r:id="rId3"/>
    <p:sldMasterId id="2147483724" r:id="rId4"/>
  </p:sldMasterIdLst>
  <p:notesMasterIdLst>
    <p:notesMasterId r:id="rId20"/>
  </p:notesMasterIdLst>
  <p:sldIdLst>
    <p:sldId id="302" r:id="rId5"/>
    <p:sldId id="413" r:id="rId6"/>
    <p:sldId id="421" r:id="rId7"/>
    <p:sldId id="419" r:id="rId8"/>
    <p:sldId id="420" r:id="rId9"/>
    <p:sldId id="422" r:id="rId10"/>
    <p:sldId id="423" r:id="rId11"/>
    <p:sldId id="430" r:id="rId12"/>
    <p:sldId id="424" r:id="rId13"/>
    <p:sldId id="418" r:id="rId14"/>
    <p:sldId id="425" r:id="rId15"/>
    <p:sldId id="427" r:id="rId16"/>
    <p:sldId id="428" r:id="rId17"/>
    <p:sldId id="429" r:id="rId18"/>
    <p:sldId id="364" r:id="rId19"/>
  </p:sldIdLst>
  <p:sldSz cx="9144000" cy="6858000" type="screen4x3"/>
  <p:notesSz cx="6797675" cy="9926638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18" autoAdjust="0"/>
  </p:normalViewPr>
  <p:slideViewPr>
    <p:cSldViewPr>
      <p:cViewPr varScale="1">
        <p:scale>
          <a:sx n="123" d="100"/>
          <a:sy n="123" d="100"/>
        </p:scale>
        <p:origin x="125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noProof="0" smtClean="0"/>
              <a:t>Click to edit Master text styles</a:t>
            </a:r>
          </a:p>
          <a:p>
            <a:pPr lvl="1"/>
            <a:r>
              <a:rPr lang="nl-NL" altLang="en-US" noProof="0" smtClean="0"/>
              <a:t>Second level</a:t>
            </a:r>
          </a:p>
          <a:p>
            <a:pPr lvl="2"/>
            <a:r>
              <a:rPr lang="nl-NL" altLang="en-US" noProof="0" smtClean="0"/>
              <a:t>Third level</a:t>
            </a:r>
          </a:p>
          <a:p>
            <a:pPr lvl="3"/>
            <a:r>
              <a:rPr lang="nl-NL" altLang="en-US" noProof="0" smtClean="0"/>
              <a:t>Fourth level</a:t>
            </a:r>
          </a:p>
          <a:p>
            <a:pPr lvl="4"/>
            <a:r>
              <a:rPr lang="nl-NL" alt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nl-NL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163A5B2-9649-4445-BC0C-5AB5EA2F68E6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604762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A1FEF-A476-4CE5-8D77-71B29D4F2738}" type="slidenum">
              <a:rPr lang="nl-NL" altLang="en-US" smtClean="0"/>
              <a:pPr>
                <a:defRPr/>
              </a:pPr>
              <a:t>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39859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63A5B2-9649-4445-BC0C-5AB5EA2F68E6}" type="slidenum">
              <a:rPr lang="nl-NL" altLang="en-US" smtClean="0"/>
              <a:pPr>
                <a:defRPr/>
              </a:pPr>
              <a:t>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135104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1: </a:t>
            </a:r>
            <a:r>
              <a:rPr lang="nl-NL" dirty="0" err="1" smtClean="0"/>
              <a:t>title</a:t>
            </a:r>
            <a:r>
              <a:rPr lang="nl-NL" dirty="0" smtClean="0"/>
              <a:t> page</a:t>
            </a:r>
          </a:p>
          <a:p>
            <a:r>
              <a:rPr lang="nl-NL" dirty="0" smtClean="0"/>
              <a:t>Slide 2: project information</a:t>
            </a:r>
          </a:p>
          <a:p>
            <a:r>
              <a:rPr lang="nl-NL" dirty="0" smtClean="0"/>
              <a:t>Slide 3: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futur</a:t>
            </a:r>
            <a:r>
              <a:rPr lang="nl-NL" baseline="0" dirty="0" err="1" smtClean="0"/>
              <a:t>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perspective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4ABB8C-2421-4B98-AAF5-8935AB52E364}" type="slidenum">
              <a:rPr lang="nl-NL" smtClean="0"/>
              <a:pPr>
                <a:defRPr/>
              </a:pPr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4357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1: </a:t>
            </a:r>
            <a:r>
              <a:rPr lang="nl-NL" dirty="0" err="1" smtClean="0"/>
              <a:t>title</a:t>
            </a:r>
            <a:r>
              <a:rPr lang="nl-NL" dirty="0" smtClean="0"/>
              <a:t> page</a:t>
            </a:r>
          </a:p>
          <a:p>
            <a:r>
              <a:rPr lang="nl-NL" dirty="0" smtClean="0"/>
              <a:t>Slide 2: project information</a:t>
            </a:r>
          </a:p>
          <a:p>
            <a:r>
              <a:rPr lang="nl-NL" dirty="0" smtClean="0"/>
              <a:t>Slide 3: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futur</a:t>
            </a:r>
            <a:r>
              <a:rPr lang="nl-NL" baseline="0" dirty="0" err="1" smtClean="0"/>
              <a:t>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perspective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4ABB8C-2421-4B98-AAF5-8935AB52E364}" type="slidenum">
              <a:rPr lang="nl-NL" smtClean="0"/>
              <a:pPr>
                <a:defRPr/>
              </a:pPr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01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Slide 1: </a:t>
            </a:r>
            <a:r>
              <a:rPr lang="nl-NL" dirty="0" err="1" smtClean="0"/>
              <a:t>title</a:t>
            </a:r>
            <a:r>
              <a:rPr lang="nl-NL" dirty="0" smtClean="0"/>
              <a:t> page</a:t>
            </a:r>
          </a:p>
          <a:p>
            <a:r>
              <a:rPr lang="nl-NL" dirty="0" smtClean="0"/>
              <a:t>Slide 2: project information</a:t>
            </a:r>
          </a:p>
          <a:p>
            <a:r>
              <a:rPr lang="nl-NL" dirty="0" smtClean="0"/>
              <a:t>Slide 3: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futur</a:t>
            </a:r>
            <a:r>
              <a:rPr lang="nl-NL" baseline="0" dirty="0" err="1" smtClean="0"/>
              <a:t>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perspective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4ABB8C-2421-4B98-AAF5-8935AB52E364}" type="slidenum">
              <a:rPr lang="nl-NL" smtClean="0"/>
              <a:pPr>
                <a:defRPr/>
              </a:pPr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343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nl-NL" altLang="en-US" noProof="0" smtClean="0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alt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45795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0406BB32-BE74-46A3-90B8-E4C6053CF052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3E31D-51D0-47E1-B6D0-4AE525BFD096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663374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30988" y="215900"/>
            <a:ext cx="2005012" cy="5343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11188" y="215900"/>
            <a:ext cx="5867400" cy="5343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1843DD74-DBDF-4902-9F94-40B884CC512F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9AE2A-ABDE-4525-9CC4-8379FC6336D2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838742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blue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1125538"/>
            <a:ext cx="35718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 descr="blue tit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nl-NL" altLang="en-US" noProof="0" smtClean="0"/>
              <a:t>Click to edit Master title style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alt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5547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479D1D70-07A0-48CC-ACAB-694EC5619A0C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0985F-20BE-4CEE-B155-566A093A2D4E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588231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292274C3-145D-476E-A16E-0EF7B3691E0E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E46FA5-6029-4A1E-9003-DA7673FE3E43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449992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19537" cy="413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83125" y="1600200"/>
            <a:ext cx="3921125" cy="413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1D989C55-4A29-4F9D-BB4F-01E77BDCC8A3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F453A-D2AD-45B1-A1B0-B834F7FA07EC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57901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7D32DC53-B75F-45B4-B032-72F6FEB17A19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4B84E4-E140-4475-B877-9CBE2D83C488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94404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02353A6C-4E3A-4F0A-9D7C-065EE2545C76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18B40D-4BEB-47F6-8832-592AE404D8DC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425935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7F04CE70-58C9-4F4C-9A9B-CAC0EE8CAD2F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99A12B-F0A8-454F-BF5A-DFDC59E8ABA6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152352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7F12D985-66F6-4BAF-A255-9904B91951AF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4BB27-0556-4171-AD8B-8F454DBFF4FB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574919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7BF7F183-C4FE-40E2-A2C8-B2646D01BE22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53D56-40D4-419E-95AA-B117CB211CF3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781003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E2520A8B-1380-48D8-82C6-F5E77E8E413E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A0A1E-0E72-4263-AD95-8A7948D6DF40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375757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7946812E-8BCA-4057-9221-B24468D56521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C7B95C-7D6F-45A7-9D98-429FE6A067BD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821510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30988" y="215900"/>
            <a:ext cx="2005012" cy="5522913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11188" y="215900"/>
            <a:ext cx="5867400" cy="5522913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E94EF861-01D0-4845-89F8-919C04DCFDE4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BE2463-635D-4642-B5D5-962D89D2B69E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4186499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nl-NL" altLang="en-US" noProof="0" smtClean="0"/>
              <a:t>Click to edit Master title style</a:t>
            </a:r>
          </a:p>
        </p:txBody>
      </p:sp>
      <p:sp>
        <p:nvSpPr>
          <p:cNvPr id="2201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alt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57963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F762BCC2-5489-45F3-8776-E84592F90889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15C218-5754-4D50-906A-1E1E3996030D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9983008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71C75EB8-9E33-44B1-B11B-4E1A2EC877E9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96CA1-AB2D-4C00-9FB7-88AEF97708FF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339146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19537" cy="413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83125" y="1600200"/>
            <a:ext cx="3921125" cy="413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6B2F5C7E-883E-46DF-9DBE-AE48805B89AE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BA04D-3A05-4A08-ADF4-4BA38893306F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580104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03BA2EF6-E1B9-4AD2-B557-36BF5121E91A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D5124-6135-4080-9D7B-3FB85D993DE4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9374415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7B45CC08-F842-433A-9B07-1B5F0E265BD6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2CEF9-0121-44FE-90C0-6640478412DC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999079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355C5B46-20FF-4274-AC78-2717D8D92502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27762-D0C9-4456-8EFF-5BC62B0B2E7F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86649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9C147D9C-AE7B-4C11-AB4D-A9BAEC5D1F50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3978-A2F3-4AEA-BD35-10B63BF38F8A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9145097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ECA55406-21CF-434D-BD9E-2DBBE8D3F71D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B00B5-FAD6-44A6-BA7C-48347CC5B0D0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8848167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B1525F62-DE65-420C-AB11-AD641CC87E57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F24250-70B5-4597-BEA8-DDCFD5F75341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1720974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B35ADB0C-6FA8-4304-A122-C9DFA9996504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D3D55F-3FCC-4CD3-86D5-5087976F3286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992092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30988" y="215900"/>
            <a:ext cx="2005012" cy="5522913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11188" y="215900"/>
            <a:ext cx="5867400" cy="5522913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175B18FE-017E-496C-ADDF-832F2E0EB2BA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593E34-E679-479F-955E-AAABDC3293AB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984550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nl-NL" altLang="en-US" noProof="0" smtClean="0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alt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8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101073"/>
                </a:solidFill>
              </a:rPr>
              <a:t>/ name of department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FFFFFF"/>
                </a:solidFill>
              </a:rPr>
              <a:t>PAGE </a:t>
            </a:r>
            <a:fld id="{FEF9334E-2ABC-40CD-86CF-248FB1F53D86}" type="slidenum">
              <a:rPr lang="nl-NL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95B13A-73D8-4947-BEE3-7EEF461AB9A9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39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101073"/>
                </a:solidFill>
              </a:rPr>
              <a:t>/ name of department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FFFFFF"/>
                </a:solidFill>
              </a:rPr>
              <a:t>PAGE </a:t>
            </a:r>
            <a:fld id="{638ECCD3-18AF-4D09-B527-A5186A40912E}" type="slidenum">
              <a:rPr lang="nl-NL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11E8B0-CD64-4B75-A7F6-C1394D449252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7146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21125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4713" y="1600200"/>
            <a:ext cx="3921125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101073"/>
                </a:solidFill>
              </a:rPr>
              <a:t>/ name of department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FFFFFF"/>
                </a:solidFill>
              </a:rPr>
              <a:t>PAGE </a:t>
            </a:r>
            <a:fld id="{0DEFBFA0-7EFE-4B57-93C4-FFFD2B011595}" type="slidenum">
              <a:rPr lang="nl-NL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FC6E8-BBB6-45F5-BC7B-234A0434CD28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995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101073"/>
                </a:solidFill>
              </a:rPr>
              <a:t>/ name of department</a:t>
            </a: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FFFFFF"/>
                </a:solidFill>
              </a:rPr>
              <a:t>PAGE </a:t>
            </a:r>
            <a:fld id="{385D2608-6E3A-4FA8-B674-CB0FBC468727}" type="slidenum">
              <a:rPr lang="nl-NL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B96D8-C8EC-44E2-90A0-165ACC893BE6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0636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101073"/>
                </a:solidFill>
              </a:rPr>
              <a:t>/ name of department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FFFFFF"/>
                </a:solidFill>
              </a:rPr>
              <a:t>PAGE </a:t>
            </a:r>
            <a:fld id="{B0C60F62-91F4-47D0-AB36-3E2464A7C193}" type="slidenum">
              <a:rPr lang="nl-NL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5EC1B2-2953-4B4E-8FA4-9968B48B3F1C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654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21125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84713" y="1600200"/>
            <a:ext cx="3921125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F0084AE9-CCAD-4FA0-9709-4D8EEC72F23F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B9C718-3610-454E-8953-F44022730C32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5727483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101073"/>
                </a:solidFill>
              </a:rPr>
              <a:t>/ name of department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FFFFFF"/>
                </a:solidFill>
              </a:rPr>
              <a:t>PAGE </a:t>
            </a:r>
            <a:fld id="{B0F5E09B-95E4-4FF9-9BA1-9DD124534504}" type="slidenum">
              <a:rPr lang="nl-NL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102A92-A0D1-4CC7-B6CC-83E3B3B59004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323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101073"/>
                </a:solidFill>
              </a:rPr>
              <a:t>/ name of department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FFFFFF"/>
                </a:solidFill>
              </a:rPr>
              <a:t>PAGE </a:t>
            </a:r>
            <a:fld id="{ED02DA72-828A-4721-A802-60FE4E571A61}" type="slidenum">
              <a:rPr lang="nl-NL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D5B3A-38E0-411B-8C7B-D8283AAE4E60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7256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101073"/>
                </a:solidFill>
              </a:rPr>
              <a:t>/ name of department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FFFFFF"/>
                </a:solidFill>
              </a:rPr>
              <a:t>PAGE </a:t>
            </a:r>
            <a:fld id="{0B148694-717C-4E3C-8AB0-33262340EB54}" type="slidenum">
              <a:rPr lang="nl-NL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EE5A13-2B83-419B-A69F-362E4BD126EF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8456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101073"/>
                </a:solidFill>
              </a:rPr>
              <a:t>/ name of department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FFFFFF"/>
                </a:solidFill>
              </a:rPr>
              <a:t>PAGE </a:t>
            </a:r>
            <a:fld id="{FEF4F50B-B40F-4A71-B5B4-87A57ADF4AF2}" type="slidenum">
              <a:rPr lang="nl-NL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3E116-2F14-49D4-AB42-D52114F20EF1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4648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988" y="215900"/>
            <a:ext cx="2005012" cy="5343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215900"/>
            <a:ext cx="5867400" cy="5343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101073"/>
                </a:solidFill>
              </a:rPr>
              <a:t>/ name of department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>
                <a:solidFill>
                  <a:srgbClr val="FFFFFF"/>
                </a:solidFill>
              </a:rPr>
              <a:t>PAGE </a:t>
            </a:r>
            <a:fld id="{1AB3A0F4-BB4B-47F3-9217-36D5C4037533}" type="slidenum">
              <a:rPr lang="nl-NL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CF6C55-B501-432A-AAC5-BCA2738C6FC5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6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D848158D-BD3C-49BB-94DB-A5252ECEA0DF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22A6E-3931-4ADC-8CD0-669F24977352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85648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2E923411-93D8-4DAF-B8F5-C1162D7CC761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5E4F2-5DB5-4C55-AAB6-C8B245527386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99888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51BDE468-E720-47A4-BD95-53B090127448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3D33D-6BAC-4B87-9AB9-6078C59B717C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73443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CD258410-5F0E-47C1-B59C-1D74BA82BA76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B1AFC-BDA3-4CA9-8E0D-E71E095FAA60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899879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US"/>
              <a:t>PAGE </a:t>
            </a:r>
            <a:fld id="{AF779F06-9024-4A84-9CB2-249A171B7C02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85401-2F83-44A2-BB5A-E0487C86340C}" type="datetime1">
              <a:rPr lang="nl-NL" altLang="en-US" smtClean="0"/>
              <a:t>1-12-2016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3406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blue ba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15900"/>
            <a:ext cx="8024812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title style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3598862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smtClean="0"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pic>
        <p:nvPicPr>
          <p:cNvPr id="1029" name="Picture 10" descr="date ba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6408738"/>
            <a:ext cx="21240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548438"/>
            <a:ext cx="6096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l-NL" altLang="en-US"/>
              <a:t>PAGE </a:t>
            </a:r>
            <a:fld id="{E3070AF0-31AD-46EC-8669-9E0B7A889479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pic>
        <p:nvPicPr>
          <p:cNvPr id="1031" name="Picture 12" descr="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5978525"/>
            <a:ext cx="203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27925" y="6548438"/>
            <a:ext cx="6477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F96AB0C-FBFE-44DF-B171-760DFDB99D2E}" type="datetime1">
              <a:rPr lang="nl-NL" altLang="en-US" smtClean="0"/>
              <a:t>1-12-2016</a:t>
            </a:fld>
            <a:endParaRPr lang="nl-NL" altLang="en-US"/>
          </a:p>
        </p:txBody>
      </p:sp>
      <p:sp>
        <p:nvSpPr>
          <p:cNvPr id="1033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799465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text styles</a:t>
            </a:r>
          </a:p>
          <a:p>
            <a:pPr lvl="1"/>
            <a:r>
              <a:rPr lang="nl-NL" altLang="en-US" smtClean="0"/>
              <a:t>Second level</a:t>
            </a:r>
          </a:p>
          <a:p>
            <a:pPr lvl="2"/>
            <a:r>
              <a:rPr lang="nl-NL" altLang="en-US" smtClean="0"/>
              <a:t>Third level</a:t>
            </a:r>
          </a:p>
          <a:p>
            <a:pPr lvl="3"/>
            <a:r>
              <a:rPr lang="nl-NL" altLang="en-US" smtClean="0"/>
              <a:t>Fourth level</a:t>
            </a:r>
          </a:p>
          <a:p>
            <a:pPr lvl="4"/>
            <a:r>
              <a:rPr lang="nl-NL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</a:defRPr>
      </a:lvl2pPr>
      <a:lvl3pPr marL="809625" indent="-2651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3pPr>
      <a:lvl4pPr marL="1090613" indent="-2794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4pPr>
      <a:lvl5pPr marL="13493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5pPr>
      <a:lvl6pPr marL="18065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6pPr>
      <a:lvl7pPr marL="22637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7pPr>
      <a:lvl8pPr marL="27209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8pPr>
      <a:lvl9pPr marL="31781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9" descr="blue ba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9" descr="date ba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6408738"/>
            <a:ext cx="21240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15900"/>
            <a:ext cx="8024812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title style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3598862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smtClean="0"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548438"/>
            <a:ext cx="6096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l-NL" altLang="en-US"/>
              <a:t>PAGE </a:t>
            </a:r>
            <a:fld id="{35C094F7-1309-4FA5-825C-8E679BE7C5E4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pic>
        <p:nvPicPr>
          <p:cNvPr id="2055" name="Picture 11" descr="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5978525"/>
            <a:ext cx="203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27925" y="6548438"/>
            <a:ext cx="6477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B1E1C6A-F8A5-4A55-BE3D-E3BFD8AE751D}" type="datetime1">
              <a:rPr lang="nl-NL" altLang="en-US" smtClean="0"/>
              <a:t>1-12-2016</a:t>
            </a:fld>
            <a:endParaRPr lang="nl-NL" altLang="en-US"/>
          </a:p>
        </p:txBody>
      </p:sp>
      <p:sp>
        <p:nvSpPr>
          <p:cNvPr id="205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7993062" cy="41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text styles</a:t>
            </a:r>
          </a:p>
          <a:p>
            <a:pPr lvl="1"/>
            <a:r>
              <a:rPr lang="nl-NL" altLang="en-US" smtClean="0"/>
              <a:t>Second level</a:t>
            </a:r>
          </a:p>
          <a:p>
            <a:pPr lvl="2"/>
            <a:r>
              <a:rPr lang="nl-NL" altLang="en-US" smtClean="0"/>
              <a:t>Third level</a:t>
            </a:r>
          </a:p>
          <a:p>
            <a:pPr lvl="3"/>
            <a:r>
              <a:rPr lang="nl-NL" altLang="en-US" smtClean="0"/>
              <a:t>Fourth level</a:t>
            </a:r>
          </a:p>
          <a:p>
            <a:pPr lvl="4"/>
            <a:r>
              <a:rPr lang="nl-NL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</a:defRPr>
      </a:lvl2pPr>
      <a:lvl3pPr marL="814388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3pPr>
      <a:lvl4pPr marL="1069975" indent="-2540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4pPr>
      <a:lvl5pPr marL="1349375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5pPr>
      <a:lvl6pPr marL="18065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6pPr>
      <a:lvl7pPr marL="22637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7pPr>
      <a:lvl8pPr marL="27209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8pPr>
      <a:lvl9pPr marL="31781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3" descr="blue ba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2" descr="date ba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6408738"/>
            <a:ext cx="21240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15900"/>
            <a:ext cx="8024812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title style</a:t>
            </a:r>
          </a:p>
        </p:txBody>
      </p:sp>
      <p:sp>
        <p:nvSpPr>
          <p:cNvPr id="2191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3598862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smtClean="0"/>
            </a:lvl1pPr>
          </a:lstStyle>
          <a:p>
            <a:pPr>
              <a:defRPr/>
            </a:pPr>
            <a:r>
              <a:rPr lang="nl-NL" altLang="en-US"/>
              <a:t>/ name of department</a:t>
            </a:r>
          </a:p>
        </p:txBody>
      </p:sp>
      <p:sp>
        <p:nvSpPr>
          <p:cNvPr id="2191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548438"/>
            <a:ext cx="6096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l-NL" altLang="en-US"/>
              <a:t>PAGE </a:t>
            </a:r>
            <a:fld id="{AE6E0930-CC6E-4D22-AF3D-326FAA35725A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pic>
        <p:nvPicPr>
          <p:cNvPr id="3079" name="Picture 7" descr="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5978525"/>
            <a:ext cx="203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4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27925" y="6548438"/>
            <a:ext cx="6477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9EC2527-089E-408D-89FF-301683A55642}" type="datetime1">
              <a:rPr lang="nl-NL" altLang="en-US" smtClean="0"/>
              <a:t>1-12-2016</a:t>
            </a:fld>
            <a:endParaRPr lang="nl-NL" altLang="en-US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7993062" cy="41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text styles</a:t>
            </a:r>
          </a:p>
          <a:p>
            <a:pPr lvl="1"/>
            <a:r>
              <a:rPr lang="nl-NL" altLang="en-US" smtClean="0"/>
              <a:t>Second level</a:t>
            </a:r>
          </a:p>
          <a:p>
            <a:pPr lvl="2"/>
            <a:r>
              <a:rPr lang="nl-NL" altLang="en-US" smtClean="0"/>
              <a:t>Third level</a:t>
            </a:r>
          </a:p>
          <a:p>
            <a:pPr lvl="3"/>
            <a:r>
              <a:rPr lang="nl-NL" altLang="en-US" smtClean="0"/>
              <a:t>Fourth level</a:t>
            </a:r>
          </a:p>
          <a:p>
            <a:pPr lvl="4"/>
            <a:r>
              <a:rPr lang="nl-NL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</a:defRPr>
      </a:lvl2pPr>
      <a:lvl3pPr marL="814388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3pPr>
      <a:lvl4pPr marL="1069975" indent="-2540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4pPr>
      <a:lvl5pPr marL="1349375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5pPr>
      <a:lvl6pPr marL="18065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6pPr>
      <a:lvl7pPr marL="22637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7pPr>
      <a:lvl8pPr marL="27209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8pPr>
      <a:lvl9pPr marL="31781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blue ba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15900"/>
            <a:ext cx="8024812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title style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3598862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smtClean="0"/>
            </a:lvl1pPr>
          </a:lstStyle>
          <a:p>
            <a:pPr>
              <a:defRPr/>
            </a:pPr>
            <a:r>
              <a:rPr lang="nl-NL" altLang="en-US">
                <a:solidFill>
                  <a:srgbClr val="101073"/>
                </a:solidFill>
              </a:rPr>
              <a:t>/ name of department</a:t>
            </a:r>
          </a:p>
        </p:txBody>
      </p:sp>
      <p:pic>
        <p:nvPicPr>
          <p:cNvPr id="1029" name="Picture 10" descr="date ba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6408738"/>
            <a:ext cx="21240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548438"/>
            <a:ext cx="6096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l-NL" altLang="en-US">
                <a:solidFill>
                  <a:srgbClr val="FFFFFF"/>
                </a:solidFill>
              </a:rPr>
              <a:t>PAGE </a:t>
            </a:r>
            <a:fld id="{43074383-8915-49FA-BF0E-95DFA37064A6}" type="slidenum">
              <a:rPr lang="nl-NL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nl-NL" altLang="en-US">
              <a:solidFill>
                <a:srgbClr val="FFFFFF"/>
              </a:solidFill>
            </a:endParaRPr>
          </a:p>
        </p:txBody>
      </p:sp>
      <p:pic>
        <p:nvPicPr>
          <p:cNvPr id="1031" name="Picture 12" descr="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5978525"/>
            <a:ext cx="2030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27925" y="6548438"/>
            <a:ext cx="6477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7F16B0A-5353-4CEC-B104-58DDB0889772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1033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799465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text styles</a:t>
            </a:r>
          </a:p>
          <a:p>
            <a:pPr lvl="1"/>
            <a:r>
              <a:rPr lang="nl-NL" altLang="en-US" smtClean="0"/>
              <a:t>Second level</a:t>
            </a:r>
          </a:p>
          <a:p>
            <a:pPr lvl="2"/>
            <a:r>
              <a:rPr lang="nl-NL" altLang="en-US" smtClean="0"/>
              <a:t>Third level</a:t>
            </a:r>
          </a:p>
          <a:p>
            <a:pPr lvl="3"/>
            <a:r>
              <a:rPr lang="nl-NL" altLang="en-US" smtClean="0"/>
              <a:t>Fourth level</a:t>
            </a:r>
          </a:p>
          <a:p>
            <a:pPr lvl="4"/>
            <a:r>
              <a:rPr lang="nl-NL" alt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711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</a:defRPr>
      </a:lvl2pPr>
      <a:lvl3pPr marL="809625" indent="-2651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3pPr>
      <a:lvl4pPr marL="1090613" indent="-2794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4pPr>
      <a:lvl5pPr marL="13493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5pPr>
      <a:lvl6pPr marL="18065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6pPr>
      <a:lvl7pPr marL="22637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7pPr>
      <a:lvl8pPr marL="27209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8pPr>
      <a:lvl9pPr marL="31781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R.Ismail@tue.nl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5.xml"/><Relationship Id="rId5" Type="http://schemas.openxmlformats.org/officeDocument/2006/relationships/hyperlink" Target="mailto:arash.khabbazsaberi@tno.nl" TargetMode="External"/><Relationship Id="rId4" Type="http://schemas.openxmlformats.org/officeDocument/2006/relationships/hyperlink" Target="mailto:g.dubbelman@tue.n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ctrTitle"/>
          </p:nvPr>
        </p:nvSpPr>
        <p:spPr>
          <a:xfrm>
            <a:off x="611188" y="1382911"/>
            <a:ext cx="5616575" cy="1470025"/>
          </a:xfrm>
        </p:spPr>
        <p:txBody>
          <a:bodyPr/>
          <a:lstStyle/>
          <a:p>
            <a:pPr eaLnBrk="1" hangingPunct="1"/>
            <a:r>
              <a:rPr lang="nl-NL" altLang="en-US" dirty="0" smtClean="0"/>
              <a:t>ASD Module 2</a:t>
            </a:r>
            <a:r>
              <a:rPr lang="en-GB" altLang="nl-NL" dirty="0" smtClean="0"/>
              <a:t/>
            </a:r>
            <a:br>
              <a:rPr lang="en-GB" altLang="nl-NL" dirty="0" smtClean="0"/>
            </a:br>
            <a:r>
              <a:rPr lang="en-GB" altLang="nl-NL" sz="1050" dirty="0" smtClean="0"/>
              <a:t> </a:t>
            </a:r>
            <a:r>
              <a:rPr lang="en-GB" altLang="nl-NL" dirty="0" smtClean="0"/>
              <a:t/>
            </a:r>
            <a:br>
              <a:rPr lang="en-GB" altLang="nl-NL" dirty="0" smtClean="0"/>
            </a:br>
            <a:r>
              <a:rPr lang="en-GB" altLang="nl-NL" sz="1800" dirty="0" smtClean="0"/>
              <a:t>In-house Project Kick-off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sz="1200" i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5" y="1772816"/>
            <a:ext cx="5505362" cy="3672408"/>
          </a:xfrm>
          <a:prstGeom prst="rect">
            <a:avLst/>
          </a:prstGeom>
        </p:spPr>
      </p:pic>
      <p:sp>
        <p:nvSpPr>
          <p:cNvPr id="7171" name="Subtitle 2"/>
          <p:cNvSpPr>
            <a:spLocks noGrp="1"/>
          </p:cNvSpPr>
          <p:nvPr>
            <p:ph type="subTitle" idx="1"/>
          </p:nvPr>
        </p:nvSpPr>
        <p:spPr>
          <a:xfrm>
            <a:off x="610791" y="4941168"/>
            <a:ext cx="5113337" cy="360040"/>
          </a:xfrm>
        </p:spPr>
        <p:txBody>
          <a:bodyPr/>
          <a:lstStyle/>
          <a:p>
            <a:pPr eaLnBrk="1" hangingPunct="1"/>
            <a:r>
              <a:rPr lang="nl-NL" altLang="en-US" dirty="0" smtClean="0"/>
              <a:t>Gijs Dubbelman,  November 25,  2016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87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020272" y="5661248"/>
            <a:ext cx="2123728" cy="11967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504818" y="116632"/>
            <a:ext cx="8208912" cy="67039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TU/e </a:t>
            </a:r>
            <a:r>
              <a:rPr lang="en-US" sz="3600" dirty="0"/>
              <a:t>Lane Detection </a:t>
            </a:r>
            <a:r>
              <a:rPr lang="en-US" sz="3600" dirty="0" smtClean="0"/>
              <a:t>Reference </a:t>
            </a:r>
            <a:r>
              <a:rPr lang="en-US" sz="3600" dirty="0" smtClean="0">
                <a:solidFill>
                  <a:schemeClr val="bg1"/>
                </a:solidFill>
              </a:rPr>
              <a:t>sign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15" y="1484784"/>
            <a:ext cx="7059780" cy="52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3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365760" y="182880"/>
            <a:ext cx="7315200" cy="640080"/>
          </a:xfrm>
        </p:spPr>
        <p:txBody>
          <a:bodyPr/>
          <a:lstStyle/>
          <a:p>
            <a:r>
              <a:rPr lang="en-US" sz="3600" dirty="0" smtClean="0"/>
              <a:t>NXP </a:t>
            </a:r>
            <a:r>
              <a:rPr lang="en-US" sz="3600" dirty="0" err="1" smtClean="0"/>
              <a:t>BlueBox</a:t>
            </a:r>
            <a:endParaRPr lang="en-US" sz="3600" dirty="0"/>
          </a:p>
        </p:txBody>
      </p:sp>
      <p:pic>
        <p:nvPicPr>
          <p:cNvPr id="2050" name="Picture 2" descr="Afbeeldingsresultaat voor NXP blueb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" t="5927" r="904" b="17743"/>
          <a:stretch/>
        </p:blipFill>
        <p:spPr bwMode="auto">
          <a:xfrm>
            <a:off x="0" y="2395085"/>
            <a:ext cx="9142476" cy="44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.techtimes.com/data/images/full/243238/nxp-blue-box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28968" r="18739" b="58434"/>
          <a:stretch/>
        </p:blipFill>
        <p:spPr bwMode="auto">
          <a:xfrm>
            <a:off x="2159238" y="1556792"/>
            <a:ext cx="4824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365760" y="182880"/>
            <a:ext cx="7315200" cy="640080"/>
          </a:xfrm>
        </p:spPr>
        <p:txBody>
          <a:bodyPr/>
          <a:lstStyle/>
          <a:p>
            <a:r>
              <a:rPr lang="en-US" sz="3600" dirty="0" smtClean="0"/>
              <a:t>NXP </a:t>
            </a:r>
            <a:r>
              <a:rPr lang="en-US" sz="3600" smtClean="0"/>
              <a:t>BlueBox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528"/>
            <a:ext cx="9144000" cy="52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relateerde afbeeld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93"/>
          <a:stretch/>
        </p:blipFill>
        <p:spPr bwMode="auto">
          <a:xfrm>
            <a:off x="5802018" y="1484784"/>
            <a:ext cx="3312368" cy="422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Organizational: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340768"/>
            <a:ext cx="5400600" cy="3959225"/>
          </a:xfrm>
        </p:spPr>
        <p:txBody>
          <a:bodyPr/>
          <a:lstStyle/>
          <a:p>
            <a:r>
              <a:rPr lang="en-US" dirty="0" smtClean="0"/>
              <a:t>Less-is-more</a:t>
            </a:r>
          </a:p>
          <a:p>
            <a:pPr lvl="1"/>
            <a:r>
              <a:rPr lang="en-US" dirty="0" smtClean="0"/>
              <a:t>Do one use-case good</a:t>
            </a:r>
          </a:p>
          <a:p>
            <a:pPr lvl="1"/>
            <a:r>
              <a:rPr lang="en-US" dirty="0" smtClean="0"/>
              <a:t>Focus on one task at a time</a:t>
            </a:r>
          </a:p>
          <a:p>
            <a:pPr marL="269875" lvl="1" indent="0">
              <a:buNone/>
            </a:pPr>
            <a:r>
              <a:rPr lang="en-US" sz="1200" dirty="0" smtClean="0"/>
              <a:t> </a:t>
            </a:r>
            <a:endParaRPr lang="en-US" sz="1200" dirty="0"/>
          </a:p>
          <a:p>
            <a:r>
              <a:rPr lang="en-US" dirty="0" smtClean="0"/>
              <a:t>Choose a project leader</a:t>
            </a:r>
          </a:p>
          <a:p>
            <a:pPr lvl="1"/>
            <a:r>
              <a:rPr lang="en-US" dirty="0" smtClean="0"/>
              <a:t>Project leader is contact point to NXP and TUE</a:t>
            </a:r>
          </a:p>
          <a:p>
            <a:pPr marL="269875" lvl="1" indent="0">
              <a:buNone/>
            </a:pPr>
            <a:r>
              <a:rPr lang="en-US" sz="1200" dirty="0" smtClean="0"/>
              <a:t> </a:t>
            </a:r>
          </a:p>
          <a:p>
            <a:r>
              <a:rPr lang="en-US" dirty="0" smtClean="0"/>
              <a:t>Make sub-teams</a:t>
            </a:r>
          </a:p>
          <a:p>
            <a:pPr lvl="1"/>
            <a:r>
              <a:rPr lang="en-US" dirty="0" smtClean="0"/>
              <a:t>Each team member has a clear responsibility</a:t>
            </a:r>
          </a:p>
          <a:p>
            <a:pPr marL="269875" lvl="1" indent="0">
              <a:buNone/>
            </a:pPr>
            <a:r>
              <a:rPr lang="en-US" sz="1200" dirty="0" smtClean="0"/>
              <a:t> </a:t>
            </a:r>
            <a:endParaRPr lang="en-US" sz="1200" dirty="0"/>
          </a:p>
          <a:p>
            <a:r>
              <a:rPr lang="en-US" dirty="0" smtClean="0"/>
              <a:t>Be self-reliant and pro-active</a:t>
            </a:r>
          </a:p>
          <a:p>
            <a:pPr lvl="1"/>
            <a:r>
              <a:rPr lang="en-US" dirty="0" smtClean="0"/>
              <a:t>You’re company, so don’t bother the customer (too much)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altLang="en-US" smtClean="0">
                <a:solidFill>
                  <a:srgbClr val="FFFFFF"/>
                </a:solidFill>
              </a:rPr>
              <a:t>PAGE </a:t>
            </a:r>
            <a:fld id="{FEF9334E-2ABC-40CD-86CF-248FB1F53D86}" type="slidenum">
              <a:rPr lang="nl-NL" altLang="en-US" smtClean="0">
                <a:solidFill>
                  <a:srgbClr val="FFFFFF"/>
                </a:solidFill>
              </a:rPr>
              <a:pPr>
                <a:defRPr/>
              </a:pPr>
              <a:t>12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6E95B13A-73D8-4947-BEE3-7EEF461AB9A9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21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relateerde afbeeld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93"/>
          <a:stretch/>
        </p:blipFill>
        <p:spPr bwMode="auto">
          <a:xfrm>
            <a:off x="5802018" y="1484784"/>
            <a:ext cx="3312368" cy="422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Contact </a:t>
            </a:r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340768"/>
            <a:ext cx="6916737" cy="3959225"/>
          </a:xfrm>
        </p:spPr>
        <p:txBody>
          <a:bodyPr/>
          <a:lstStyle/>
          <a:p>
            <a:r>
              <a:rPr lang="en-US" dirty="0" smtClean="0"/>
              <a:t>NXP “customer”</a:t>
            </a:r>
          </a:p>
          <a:p>
            <a:pPr lvl="1"/>
            <a:r>
              <a:rPr lang="en-US" dirty="0" err="1" smtClean="0"/>
              <a:t>Rameez</a:t>
            </a:r>
            <a:r>
              <a:rPr lang="en-US" dirty="0" smtClean="0"/>
              <a:t> Ismail (</a:t>
            </a:r>
            <a:r>
              <a:rPr lang="en-US" dirty="0" smtClean="0">
                <a:hlinkClick r:id="rId3"/>
              </a:rPr>
              <a:t>R.Ismail@tue.nl</a:t>
            </a:r>
            <a:r>
              <a:rPr lang="en-US" dirty="0" smtClean="0"/>
              <a:t>) </a:t>
            </a:r>
          </a:p>
          <a:p>
            <a:pPr lvl="2"/>
            <a:r>
              <a:rPr lang="en-US" dirty="0" smtClean="0"/>
              <a:t>Functional safety</a:t>
            </a:r>
          </a:p>
          <a:p>
            <a:pPr lvl="2"/>
            <a:r>
              <a:rPr lang="en-US" dirty="0" err="1" smtClean="0"/>
              <a:t>BlueBox</a:t>
            </a:r>
            <a:endParaRPr lang="en-US" dirty="0" smtClean="0"/>
          </a:p>
          <a:p>
            <a:pPr marL="269875" lvl="1" indent="0">
              <a:buNone/>
            </a:pPr>
            <a:r>
              <a:rPr lang="en-US" sz="1200" dirty="0" smtClean="0"/>
              <a:t> </a:t>
            </a:r>
            <a:endParaRPr lang="en-US" sz="1200" dirty="0"/>
          </a:p>
          <a:p>
            <a:r>
              <a:rPr lang="en-US" dirty="0" smtClean="0"/>
              <a:t>TU/e</a:t>
            </a:r>
          </a:p>
          <a:p>
            <a:pPr lvl="1"/>
            <a:r>
              <a:rPr lang="en-US" dirty="0" smtClean="0"/>
              <a:t>Gijs </a:t>
            </a:r>
            <a:r>
              <a:rPr lang="en-US" dirty="0" err="1" smtClean="0"/>
              <a:t>Dubbelman</a:t>
            </a:r>
            <a:r>
              <a:rPr lang="en-US" dirty="0" smtClean="0"/>
              <a:t> (</a:t>
            </a:r>
            <a:r>
              <a:rPr lang="en-US" dirty="0" smtClean="0">
                <a:hlinkClick r:id="rId4"/>
              </a:rPr>
              <a:t>g.dubbelman@tue.nl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Sensing algorithms</a:t>
            </a:r>
          </a:p>
          <a:p>
            <a:pPr lvl="1"/>
            <a:r>
              <a:rPr lang="en-US" dirty="0" smtClean="0"/>
              <a:t>Jos den </a:t>
            </a:r>
            <a:r>
              <a:rPr lang="en-US" dirty="0" err="1" smtClean="0"/>
              <a:t>Ouden</a:t>
            </a:r>
            <a:endParaRPr lang="en-US" dirty="0" smtClean="0"/>
          </a:p>
          <a:p>
            <a:pPr lvl="2"/>
            <a:r>
              <a:rPr lang="en-US" dirty="0" smtClean="0"/>
              <a:t>Prius and its components</a:t>
            </a:r>
          </a:p>
          <a:p>
            <a:pPr lvl="1"/>
            <a:r>
              <a:rPr lang="en-US" dirty="0" smtClean="0"/>
              <a:t>Peter </a:t>
            </a:r>
            <a:r>
              <a:rPr lang="en-US" dirty="0" err="1" smtClean="0"/>
              <a:t>Heuberger</a:t>
            </a:r>
            <a:endParaRPr lang="en-US" dirty="0" smtClean="0"/>
          </a:p>
          <a:p>
            <a:pPr lvl="2"/>
            <a:r>
              <a:rPr lang="en-US" dirty="0" smtClean="0"/>
              <a:t>Educational affairs</a:t>
            </a:r>
          </a:p>
          <a:p>
            <a:pPr lvl="1"/>
            <a:r>
              <a:rPr lang="en-US" dirty="0" err="1" smtClean="0"/>
              <a:t>Arash</a:t>
            </a:r>
            <a:r>
              <a:rPr lang="en-US" dirty="0" smtClean="0"/>
              <a:t> </a:t>
            </a:r>
            <a:r>
              <a:rPr lang="en-US" dirty="0" err="1" smtClean="0"/>
              <a:t>Kabash</a:t>
            </a:r>
            <a:r>
              <a:rPr lang="en-US" dirty="0"/>
              <a:t> (</a:t>
            </a:r>
            <a:r>
              <a:rPr lang="en-US" dirty="0" smtClean="0">
                <a:hlinkClick r:id="rId5"/>
              </a:rPr>
              <a:t>arash.khabbazsaberi@tno.nl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Functional safety</a:t>
            </a:r>
          </a:p>
          <a:p>
            <a:pPr marL="269875" lvl="1" indent="0">
              <a:buNone/>
            </a:pPr>
            <a:r>
              <a:rPr lang="en-US" sz="12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altLang="en-US" smtClean="0">
                <a:solidFill>
                  <a:srgbClr val="FFFFFF"/>
                </a:solidFill>
              </a:rPr>
              <a:t>PAGE </a:t>
            </a:r>
            <a:fld id="{FEF9334E-2ABC-40CD-86CF-248FB1F53D86}" type="slidenum">
              <a:rPr lang="nl-NL" altLang="en-US" smtClean="0">
                <a:solidFill>
                  <a:srgbClr val="FFFFFF"/>
                </a:solidFill>
              </a:rPr>
              <a:pPr>
                <a:defRPr/>
              </a:pPr>
              <a:t>13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6E95B13A-73D8-4947-BEE3-7EEF461AB9A9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90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51" y="1916832"/>
            <a:ext cx="8427540" cy="386910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altLang="en-US" smtClean="0"/>
              <a:t>PAGE </a:t>
            </a:r>
            <a:fld id="{7BF7F183-C4FE-40E2-A2C8-B2646D01BE22}" type="slidenum">
              <a:rPr lang="nl-NL" altLang="en-US" smtClean="0"/>
              <a:pPr>
                <a:defRPr/>
              </a:pPr>
              <a:t>14</a:t>
            </a:fld>
            <a:endParaRPr lang="nl-NL" alt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17F53D56-40D4-419E-95AA-B117CB211CF3}" type="datetime1">
              <a:rPr lang="nl-NL" altLang="en-US" smtClean="0"/>
              <a:t>1-12-2016</a:t>
            </a:fld>
            <a:endParaRPr lang="nl-NL" altLang="en-US"/>
          </a:p>
        </p:txBody>
      </p:sp>
      <p:sp>
        <p:nvSpPr>
          <p:cNvPr id="6" name="Rechthoek 5"/>
          <p:cNvSpPr/>
          <p:nvPr/>
        </p:nvSpPr>
        <p:spPr>
          <a:xfrm>
            <a:off x="6516216" y="5301208"/>
            <a:ext cx="2304256" cy="1079999"/>
          </a:xfrm>
          <a:prstGeom prst="rect">
            <a:avLst/>
          </a:prstGeom>
          <a:solidFill>
            <a:schemeClr val="tx2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kstvak 2"/>
          <p:cNvSpPr txBox="1"/>
          <p:nvPr/>
        </p:nvSpPr>
        <p:spPr>
          <a:xfrm>
            <a:off x="3563888" y="1700808"/>
            <a:ext cx="205697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00" b="1" dirty="0" smtClean="0">
                <a:solidFill>
                  <a:schemeClr val="accent6"/>
                </a:solidFill>
              </a:rPr>
              <a:t>?</a:t>
            </a:r>
            <a:endParaRPr lang="en-GB" sz="239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3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328" y="1916832"/>
            <a:ext cx="6048672" cy="3814291"/>
          </a:xfrm>
        </p:spPr>
        <p:txBody>
          <a:bodyPr/>
          <a:lstStyle/>
          <a:p>
            <a:r>
              <a:rPr lang="en-US" dirty="0" smtClean="0"/>
              <a:t>ACC - ALKA</a:t>
            </a:r>
          </a:p>
          <a:p>
            <a:endParaRPr lang="en-US" dirty="0" smtClean="0"/>
          </a:p>
          <a:p>
            <a:r>
              <a:rPr lang="en-US" dirty="0" smtClean="0"/>
              <a:t>Project overview</a:t>
            </a:r>
          </a:p>
          <a:p>
            <a:endParaRPr lang="en-US" dirty="0"/>
          </a:p>
          <a:p>
            <a:r>
              <a:rPr lang="en-US" dirty="0" smtClean="0"/>
              <a:t>Project phases</a:t>
            </a:r>
          </a:p>
          <a:p>
            <a:endParaRPr lang="en-US" dirty="0"/>
          </a:p>
          <a:p>
            <a:r>
              <a:rPr lang="en-US" dirty="0" smtClean="0"/>
              <a:t>Available components</a:t>
            </a:r>
          </a:p>
          <a:p>
            <a:endParaRPr lang="en-US" dirty="0"/>
          </a:p>
          <a:p>
            <a:r>
              <a:rPr lang="en-US" dirty="0" smtClean="0"/>
              <a:t>Organizational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altLang="en-US" smtClean="0">
                <a:solidFill>
                  <a:srgbClr val="FFFFFF"/>
                </a:solidFill>
              </a:rPr>
              <a:t>PAGE </a:t>
            </a:r>
            <a:fld id="{FEF9334E-2ABC-40CD-86CF-248FB1F53D86}" type="slidenum">
              <a:rPr lang="nl-NL" altLang="en-US" smtClean="0">
                <a:solidFill>
                  <a:srgbClr val="FFFFFF"/>
                </a:solidFill>
              </a:rPr>
              <a:pPr>
                <a:defRPr/>
              </a:pPr>
              <a:t>1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6E95B13A-73D8-4947-BEE3-7EEF461AB9A9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8" r="3698"/>
          <a:stretch/>
        </p:blipFill>
        <p:spPr bwMode="auto">
          <a:xfrm flipH="1">
            <a:off x="4356000" y="2070429"/>
            <a:ext cx="478800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Afbeeldingsresultaat voor NXP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99322"/>
            <a:ext cx="3649291" cy="131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99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 - ALKA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302" y="1484784"/>
            <a:ext cx="7994650" cy="3814291"/>
          </a:xfrm>
        </p:spPr>
        <p:txBody>
          <a:bodyPr/>
          <a:lstStyle/>
          <a:p>
            <a:r>
              <a:rPr lang="en-US" dirty="0" smtClean="0"/>
              <a:t>Vision-based Adaptive Cruise Control</a:t>
            </a:r>
          </a:p>
          <a:p>
            <a:pPr lvl="1"/>
            <a:r>
              <a:rPr lang="en-US" dirty="0" smtClean="0"/>
              <a:t>Use camera to measure distance to lead vehicle in ego-lane, adjust speed to obtain stable head way distance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Longitudinal control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Vision-based Active Lane Keeping Assist</a:t>
            </a:r>
          </a:p>
          <a:p>
            <a:pPr lvl="1"/>
            <a:r>
              <a:rPr lang="en-US" dirty="0" smtClean="0"/>
              <a:t>Use camera to detect and track ego-lane boundaries, adjust vehicle heading to stay in ego-lane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Lateral </a:t>
            </a:r>
            <a:r>
              <a:rPr lang="en-US" dirty="0">
                <a:solidFill>
                  <a:srgbClr val="00B050"/>
                </a:solidFill>
              </a:rPr>
              <a:t>control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altLang="en-US" smtClean="0">
                <a:solidFill>
                  <a:srgbClr val="FFFFFF"/>
                </a:solidFill>
              </a:rPr>
              <a:t>PAGE </a:t>
            </a:r>
            <a:fld id="{FEF9334E-2ABC-40CD-86CF-248FB1F53D86}" type="slidenum">
              <a:rPr lang="nl-NL" altLang="en-US" smtClean="0">
                <a:solidFill>
                  <a:srgbClr val="FFFFFF"/>
                </a:solidFill>
              </a:rPr>
              <a:pPr>
                <a:defRPr/>
              </a:pPr>
              <a:t>2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6E95B13A-73D8-4947-BEE3-7EEF461AB9A9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5656" b="10897"/>
          <a:stretch/>
        </p:blipFill>
        <p:spPr>
          <a:xfrm>
            <a:off x="1670844" y="3212976"/>
            <a:ext cx="5905500" cy="144016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635896" y="3645024"/>
            <a:ext cx="2088232" cy="14343"/>
          </a:xfrm>
          <a:prstGeom prst="straightConnector1">
            <a:avLst/>
          </a:prstGeom>
          <a:ln w="57150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292080" y="3342648"/>
            <a:ext cx="8384" cy="604751"/>
          </a:xfrm>
          <a:prstGeom prst="straightConnector1">
            <a:avLst/>
          </a:prstGeom>
          <a:ln w="571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33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027" t="312" r="25162" b="-312"/>
          <a:stretch/>
        </p:blipFill>
        <p:spPr>
          <a:xfrm>
            <a:off x="5998009" y="1484784"/>
            <a:ext cx="3059832" cy="43212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25" y="1556792"/>
            <a:ext cx="8424936" cy="3814291"/>
          </a:xfrm>
        </p:spPr>
        <p:txBody>
          <a:bodyPr/>
          <a:lstStyle/>
          <a:p>
            <a:r>
              <a:rPr lang="en-US" dirty="0" smtClean="0"/>
              <a:t>Functional Safety </a:t>
            </a:r>
            <a:r>
              <a:rPr lang="en-US" sz="1600" dirty="0" smtClean="0"/>
              <a:t>(now </a:t>
            </a:r>
            <a:r>
              <a:rPr lang="en-US" sz="1600" dirty="0"/>
              <a:t> </a:t>
            </a:r>
            <a:r>
              <a:rPr lang="en-US" sz="1600" dirty="0" smtClean="0"/>
              <a:t>- 13-01-2017</a:t>
            </a:r>
            <a:r>
              <a:rPr lang="en-US" sz="1600" dirty="0"/>
              <a:t>)</a:t>
            </a:r>
            <a:endParaRPr lang="en-US" sz="1600" dirty="0" smtClean="0"/>
          </a:p>
          <a:p>
            <a:r>
              <a:rPr lang="en-US" sz="1600" dirty="0" smtClean="0"/>
              <a:t>Literature study</a:t>
            </a:r>
          </a:p>
          <a:p>
            <a:r>
              <a:rPr lang="en-US" sz="1600" dirty="0" smtClean="0"/>
              <a:t>Deliverables</a:t>
            </a:r>
          </a:p>
          <a:p>
            <a:pPr lvl="1"/>
            <a:r>
              <a:rPr lang="en-US" sz="1400" dirty="0" smtClean="0"/>
              <a:t>Safety requirement document (13-01-2017)</a:t>
            </a:r>
          </a:p>
          <a:p>
            <a:pPr lvl="1"/>
            <a:r>
              <a:rPr lang="en-US" sz="1400" dirty="0" smtClean="0"/>
              <a:t>Safety requirement presentation (12-01-2017)</a:t>
            </a:r>
            <a:endParaRPr lang="en-US" dirty="0" smtClean="0"/>
          </a:p>
          <a:p>
            <a:r>
              <a:rPr lang="en-US" dirty="0" smtClean="0"/>
              <a:t>Design </a:t>
            </a:r>
            <a:r>
              <a:rPr lang="en-US" sz="1600" dirty="0" smtClean="0"/>
              <a:t>(16-01-2017 – 27-01-2017)</a:t>
            </a:r>
          </a:p>
          <a:p>
            <a:r>
              <a:rPr lang="en-US" sz="1600" dirty="0"/>
              <a:t>Component </a:t>
            </a:r>
            <a:r>
              <a:rPr lang="en-US" sz="1600" dirty="0" err="1" smtClean="0"/>
              <a:t>inventarisation</a:t>
            </a:r>
            <a:endParaRPr lang="en-US" sz="1600" dirty="0" smtClean="0"/>
          </a:p>
          <a:p>
            <a:r>
              <a:rPr lang="en-US" sz="1600" dirty="0" smtClean="0"/>
              <a:t>High-level system design</a:t>
            </a:r>
          </a:p>
          <a:p>
            <a:r>
              <a:rPr lang="en-US" sz="1600" dirty="0" smtClean="0"/>
              <a:t>Deliverables</a:t>
            </a:r>
          </a:p>
          <a:p>
            <a:pPr lvl="1"/>
            <a:r>
              <a:rPr lang="en-US" sz="1400" dirty="0" smtClean="0"/>
              <a:t>High-level design document (27-01-2017)</a:t>
            </a:r>
          </a:p>
          <a:p>
            <a:pPr lvl="1"/>
            <a:r>
              <a:rPr lang="en-US" sz="1400" dirty="0" smtClean="0"/>
              <a:t>Planning (</a:t>
            </a:r>
            <a:r>
              <a:rPr lang="en-US" sz="1400" dirty="0"/>
              <a:t>27-01-2017</a:t>
            </a:r>
            <a:r>
              <a:rPr lang="en-US" sz="1400" dirty="0" smtClean="0"/>
              <a:t>)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mplementation </a:t>
            </a:r>
            <a:r>
              <a:rPr lang="en-US" sz="1600" dirty="0" smtClean="0"/>
              <a:t>(30-01-2017 </a:t>
            </a:r>
            <a:r>
              <a:rPr lang="en-US" sz="1600" dirty="0"/>
              <a:t>– </a:t>
            </a:r>
            <a:r>
              <a:rPr lang="en-US" sz="1600" dirty="0" smtClean="0"/>
              <a:t>28-03-2017)</a:t>
            </a:r>
          </a:p>
          <a:p>
            <a:r>
              <a:rPr lang="en-US" sz="1600" dirty="0" smtClean="0"/>
              <a:t>Component implementation and integration</a:t>
            </a:r>
          </a:p>
          <a:p>
            <a:r>
              <a:rPr lang="en-US" sz="1600" dirty="0" smtClean="0"/>
              <a:t>Evaluation</a:t>
            </a:r>
          </a:p>
          <a:p>
            <a:r>
              <a:rPr lang="en-US" sz="1600" dirty="0" smtClean="0"/>
              <a:t>Deliverables</a:t>
            </a:r>
          </a:p>
          <a:p>
            <a:pPr lvl="1"/>
            <a:r>
              <a:rPr lang="en-US" sz="1400" dirty="0" smtClean="0"/>
              <a:t>Update design document and manual </a:t>
            </a:r>
            <a:r>
              <a:rPr lang="en-US" sz="1400" dirty="0"/>
              <a:t>(</a:t>
            </a:r>
            <a:r>
              <a:rPr lang="en-US" sz="1400" dirty="0" smtClean="0"/>
              <a:t>28-01-2017)</a:t>
            </a:r>
          </a:p>
          <a:p>
            <a:pPr lvl="1"/>
            <a:r>
              <a:rPr lang="en-US" sz="1400" dirty="0" smtClean="0"/>
              <a:t>Demonstration and presentation (</a:t>
            </a:r>
            <a:r>
              <a:rPr lang="en-US" sz="1400" dirty="0"/>
              <a:t>28-01-2017</a:t>
            </a:r>
            <a:r>
              <a:rPr lang="en-US" sz="1400" dirty="0" smtClean="0"/>
              <a:t>)</a:t>
            </a:r>
            <a:endParaRPr lang="en-US" sz="1400" dirty="0"/>
          </a:p>
          <a:p>
            <a:pPr lvl="1"/>
            <a:endParaRPr lang="en-US" sz="1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altLang="en-US" smtClean="0">
                <a:solidFill>
                  <a:srgbClr val="FFFFFF"/>
                </a:solidFill>
              </a:rPr>
              <a:t>PAGE </a:t>
            </a:r>
            <a:fld id="{FEF9334E-2ABC-40CD-86CF-248FB1F53D86}" type="slidenum">
              <a:rPr lang="nl-NL" altLang="en-US" smtClean="0">
                <a:solidFill>
                  <a:srgbClr val="FFFFFF"/>
                </a:solidFill>
              </a:rPr>
              <a:pPr>
                <a:defRPr/>
              </a:pPr>
              <a:t>3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6E95B13A-73D8-4947-BEE3-7EEF461AB9A9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3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requiremen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83"/>
          <a:stretch/>
        </p:blipFill>
        <p:spPr bwMode="auto">
          <a:xfrm>
            <a:off x="6126415" y="2307173"/>
            <a:ext cx="3011095" cy="32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1: Functional 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556792"/>
            <a:ext cx="6264696" cy="3814291"/>
          </a:xfrm>
        </p:spPr>
        <p:txBody>
          <a:bodyPr/>
          <a:lstStyle/>
          <a:p>
            <a:r>
              <a:rPr lang="en-US" dirty="0" smtClean="0"/>
              <a:t>Functional Safety </a:t>
            </a:r>
          </a:p>
          <a:p>
            <a:pPr lvl="1"/>
            <a:r>
              <a:rPr lang="en-US" dirty="0" smtClean="0"/>
              <a:t>What are the Euro NCAP requirements for ACC – ALKA</a:t>
            </a:r>
          </a:p>
          <a:p>
            <a:pPr lvl="1"/>
            <a:r>
              <a:rPr lang="en-US" dirty="0" smtClean="0"/>
              <a:t>What are the risk levels (ASIL)</a:t>
            </a:r>
          </a:p>
          <a:p>
            <a:pPr lvl="1"/>
            <a:r>
              <a:rPr lang="en-US" dirty="0" smtClean="0"/>
              <a:t>How does that translate to functional safety requirements ISO 26262 in terms of</a:t>
            </a:r>
          </a:p>
          <a:p>
            <a:pPr lvl="2"/>
            <a:r>
              <a:rPr lang="en-US" dirty="0" smtClean="0"/>
              <a:t>system architecture</a:t>
            </a:r>
          </a:p>
          <a:p>
            <a:pPr lvl="2"/>
            <a:r>
              <a:rPr lang="en-US" dirty="0" smtClean="0"/>
              <a:t>Hard- / software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Deliverables</a:t>
            </a:r>
          </a:p>
          <a:p>
            <a:pPr lvl="1"/>
            <a:r>
              <a:rPr lang="en-US" dirty="0" smtClean="0"/>
              <a:t>Document (10 pages)</a:t>
            </a:r>
          </a:p>
          <a:p>
            <a:pPr lvl="1"/>
            <a:r>
              <a:rPr lang="en-US" dirty="0" smtClean="0"/>
              <a:t>Presentation (40 minutes)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altLang="en-US" smtClean="0">
                <a:solidFill>
                  <a:srgbClr val="FFFFFF"/>
                </a:solidFill>
              </a:rPr>
              <a:t>PAGE </a:t>
            </a:r>
            <a:fld id="{FEF9334E-2ABC-40CD-86CF-248FB1F53D86}" type="slidenum">
              <a:rPr lang="nl-NL" altLang="en-US" smtClean="0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6E95B13A-73D8-4947-BEE3-7EEF461AB9A9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33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dirty="0" smtClean="0"/>
              <a:t>2: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556792"/>
            <a:ext cx="4392487" cy="4896544"/>
          </a:xfrm>
        </p:spPr>
        <p:txBody>
          <a:bodyPr/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Components</a:t>
            </a:r>
          </a:p>
          <a:p>
            <a:pPr lvl="1"/>
            <a:r>
              <a:rPr lang="en-US" dirty="0" smtClean="0"/>
              <a:t>Interfaces</a:t>
            </a:r>
          </a:p>
          <a:p>
            <a:pPr lvl="1"/>
            <a:r>
              <a:rPr lang="en-US" dirty="0" smtClean="0"/>
              <a:t>What is available when</a:t>
            </a:r>
          </a:p>
          <a:p>
            <a:pPr lvl="1"/>
            <a:r>
              <a:rPr lang="en-US" dirty="0" smtClean="0"/>
              <a:t>What is not</a:t>
            </a:r>
          </a:p>
          <a:p>
            <a:r>
              <a:rPr lang="en-US" dirty="0" smtClean="0"/>
              <a:t>Parallel workshops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Deliverables</a:t>
            </a:r>
          </a:p>
          <a:p>
            <a:pPr lvl="1"/>
            <a:r>
              <a:rPr lang="en-US" dirty="0" smtClean="0"/>
              <a:t>High-level design (10 pages)</a:t>
            </a:r>
          </a:p>
          <a:p>
            <a:pPr lvl="1"/>
            <a:r>
              <a:rPr lang="en-US" dirty="0" smtClean="0"/>
              <a:t>Planning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altLang="en-US" smtClean="0">
                <a:solidFill>
                  <a:srgbClr val="FFFFFF"/>
                </a:solidFill>
              </a:rPr>
              <a:t>PAGE </a:t>
            </a:r>
            <a:fld id="{FEF9334E-2ABC-40CD-86CF-248FB1F53D86}" type="slidenum">
              <a:rPr lang="nl-NL" altLang="en-US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6E95B13A-73D8-4947-BEE3-7EEF461AB9A9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484784"/>
            <a:ext cx="4985981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92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27984" y="2791005"/>
            <a:ext cx="4617236" cy="21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dirty="0" smtClean="0"/>
              <a:t>3: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556792"/>
            <a:ext cx="6264696" cy="3814291"/>
          </a:xfrm>
        </p:spPr>
        <p:txBody>
          <a:bodyPr/>
          <a:lstStyle/>
          <a:p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Integration of existing components</a:t>
            </a:r>
          </a:p>
          <a:p>
            <a:pPr lvl="1"/>
            <a:r>
              <a:rPr lang="en-US" dirty="0" smtClean="0"/>
              <a:t>Development of new components</a:t>
            </a:r>
          </a:p>
          <a:p>
            <a:pPr lvl="1"/>
            <a:r>
              <a:rPr lang="en-US" dirty="0" smtClean="0"/>
              <a:t>Unit-testing of components</a:t>
            </a:r>
          </a:p>
          <a:p>
            <a:pPr lvl="1"/>
            <a:r>
              <a:rPr lang="en-US" dirty="0" smtClean="0"/>
              <a:t>System testing</a:t>
            </a:r>
          </a:p>
          <a:p>
            <a:pPr lvl="1"/>
            <a:r>
              <a:rPr lang="en-US" dirty="0" smtClean="0"/>
              <a:t>Documenting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Deliverables</a:t>
            </a:r>
          </a:p>
          <a:p>
            <a:pPr lvl="1"/>
            <a:r>
              <a:rPr lang="en-US" dirty="0" smtClean="0"/>
              <a:t>Updated design (15 pages)</a:t>
            </a:r>
          </a:p>
          <a:p>
            <a:pPr lvl="1"/>
            <a:r>
              <a:rPr lang="en-US" dirty="0" smtClean="0"/>
              <a:t>Demo and presentation (40 minutes)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altLang="en-US" smtClean="0">
                <a:solidFill>
                  <a:srgbClr val="FFFFFF"/>
                </a:solidFill>
              </a:rPr>
              <a:t>PAGE </a:t>
            </a:r>
            <a:fld id="{FEF9334E-2ABC-40CD-86CF-248FB1F53D86}" type="slidenum">
              <a:rPr lang="nl-NL" altLang="en-US" smtClean="0">
                <a:solidFill>
                  <a:srgbClr val="FFFFFF"/>
                </a:solidFill>
              </a:rPr>
              <a:pPr>
                <a:defRPr/>
              </a:pPr>
              <a:t>6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6E95B13A-73D8-4947-BEE3-7EEF461AB9A9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91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09432" y="5694000"/>
            <a:ext cx="2411760" cy="1164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altLang="en-US" smtClean="0">
                <a:solidFill>
                  <a:srgbClr val="FFFFFF"/>
                </a:solidFill>
              </a:rPr>
              <a:t>PAGE </a:t>
            </a:r>
            <a:fld id="{FEF9334E-2ABC-40CD-86CF-248FB1F53D86}" type="slidenum">
              <a:rPr lang="nl-NL" altLang="en-US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nl-NL" altLang="en-US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6E95B13A-73D8-4947-BEE3-7EEF461AB9A9}" type="datetime1">
              <a:rPr lang="nl-NL" altLang="en-US" smtClean="0">
                <a:solidFill>
                  <a:srgbClr val="FFFFFF"/>
                </a:solidFill>
              </a:rPr>
              <a:t>1-12-2016</a:t>
            </a:fld>
            <a:endParaRPr lang="nl-NL" altLang="en-US">
              <a:solidFill>
                <a:srgbClr val="FFFFFF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06" y="1378010"/>
            <a:ext cx="6984776" cy="544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941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TU/e Lane </a:t>
            </a:r>
            <a:r>
              <a:rPr lang="en-US" dirty="0" smtClean="0"/>
              <a:t>Stereo Ranging </a:t>
            </a:r>
            <a:r>
              <a:rPr lang="en-US" dirty="0"/>
              <a:t>Reference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altLang="en-US" smtClean="0"/>
              <a:t>PAGE </a:t>
            </a:r>
            <a:fld id="{7BF7F183-C4FE-40E2-A2C8-B2646D01BE22}" type="slidenum">
              <a:rPr lang="nl-NL" altLang="en-US" smtClean="0"/>
              <a:pPr>
                <a:defRPr/>
              </a:pPr>
              <a:t>8</a:t>
            </a:fld>
            <a:endParaRPr lang="nl-NL" altLang="en-US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E4A1A831-70C5-4462-B0CD-6EF3295E9DE5}" type="datetime1">
              <a:rPr lang="nl-NL" altLang="en-US" smtClean="0"/>
              <a:t>1-12-2016</a:t>
            </a:fld>
            <a:endParaRPr lang="nl-NL" altLang="en-US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7" y="2925940"/>
            <a:ext cx="9093126" cy="3455388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4" b="12353"/>
          <a:stretch/>
        </p:blipFill>
        <p:spPr bwMode="auto">
          <a:xfrm flipH="1">
            <a:off x="2123728" y="1360100"/>
            <a:ext cx="4217371" cy="156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26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transparant">
  <a:themeElements>
    <a:clrScheme name="Blue transparant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Blue transpara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ue transparant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ue photo">
  <a:themeElements>
    <a:clrScheme name="Blue photo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Blue pho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ue photo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ue bullets">
  <a:themeElements>
    <a:clrScheme name="Blue bullets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Blue bulle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ue bullets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lue transparant">
  <a:themeElements>
    <a:clrScheme name="Blue transparant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Blue transpara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ue transparant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2579</TotalTime>
  <Words>456</Words>
  <Application>Microsoft Office PowerPoint</Application>
  <PresentationFormat>On-screen Show (4:3)</PresentationFormat>
  <Paragraphs>148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Blue transparant</vt:lpstr>
      <vt:lpstr>Blue photo</vt:lpstr>
      <vt:lpstr>Blue bullets</vt:lpstr>
      <vt:lpstr>1_Blue transparant</vt:lpstr>
      <vt:lpstr>ASD Module 2   In-house Project Kick-off </vt:lpstr>
      <vt:lpstr>Content</vt:lpstr>
      <vt:lpstr>ACC - ALKA</vt:lpstr>
      <vt:lpstr>Project Overview</vt:lpstr>
      <vt:lpstr>Phase 1: Functional Safety</vt:lpstr>
      <vt:lpstr>Phase 2: Design</vt:lpstr>
      <vt:lpstr>Phase 3: Implementation</vt:lpstr>
      <vt:lpstr>Components</vt:lpstr>
      <vt:lpstr>TU/e Lane Stereo Ranging Reference</vt:lpstr>
      <vt:lpstr>TU/e Lane Detection Reference sign</vt:lpstr>
      <vt:lpstr>NXP BlueBox</vt:lpstr>
      <vt:lpstr>NXP BlueBox</vt:lpstr>
      <vt:lpstr>Organizational: Guidelines</vt:lpstr>
      <vt:lpstr>Contact Points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VLC</dc:title>
  <dc:creator>gijs</dc:creator>
  <dc:description>Design by Volle Kracht_x000d_
Template by Orange Pepper BV_x000d_
Copyright 2008</dc:description>
  <cp:lastModifiedBy>Occello, D.</cp:lastModifiedBy>
  <cp:revision>422</cp:revision>
  <cp:lastPrinted>2016-12-01T14:48:43Z</cp:lastPrinted>
  <dcterms:created xsi:type="dcterms:W3CDTF">2008-04-07T08:53:01Z</dcterms:created>
  <dcterms:modified xsi:type="dcterms:W3CDTF">2016-12-01T15:58:31Z</dcterms:modified>
</cp:coreProperties>
</file>